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</p:sldMasterIdLst>
  <p:notesMasterIdLst>
    <p:notesMasterId r:id="rId6"/>
  </p:notesMasterIdLst>
  <p:handoutMasterIdLst>
    <p:handoutMasterId r:id="rId7"/>
  </p:handoutMasterIdLst>
  <p:sldIdLst>
    <p:sldId id="943" r:id="rId2"/>
    <p:sldId id="957" r:id="rId3"/>
    <p:sldId id="959" r:id="rId4"/>
    <p:sldId id="958" r:id="rId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4922" indent="12222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1433" indent="242859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7936" indent="36349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42858" indent="48571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1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5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00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43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EAEFF7"/>
    <a:srgbClr val="FF0000"/>
    <a:srgbClr val="41719C"/>
    <a:srgbClr val="0070C0"/>
    <a:srgbClr val="0000FF"/>
    <a:srgbClr val="A7D9FF"/>
    <a:srgbClr val="78C8E8"/>
    <a:srgbClr val="FD5E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9086" autoAdjust="0"/>
  </p:normalViewPr>
  <p:slideViewPr>
    <p:cSldViewPr snapToGrid="0">
      <p:cViewPr varScale="1">
        <p:scale>
          <a:sx n="115" d="100"/>
          <a:sy n="115" d="100"/>
        </p:scale>
        <p:origin x="22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5" y="11"/>
            <a:ext cx="2946343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394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5" y="9430394"/>
            <a:ext cx="2946343" cy="496253"/>
          </a:xfrm>
          <a:prstGeom prst="rect">
            <a:avLst/>
          </a:prstGeom>
        </p:spPr>
        <p:txBody>
          <a:bodyPr vert="horz" wrap="square" lIns="91185" tIns="45591" rIns="91185" bIns="455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5" y="5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5" y="4715202"/>
            <a:ext cx="5440993" cy="4469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1979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5" y="9431979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4922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7143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793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428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80229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6276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2321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8363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5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2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40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18" y="202160"/>
            <a:ext cx="10808777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17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4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229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1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3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1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3" y="6417740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AEE"/>
            </a:gs>
            <a:gs pos="12000">
              <a:srgbClr val="F6F7F9"/>
            </a:gs>
            <a:gs pos="22000">
              <a:srgbClr val="E9EAEE"/>
            </a:gs>
            <a:gs pos="34000">
              <a:srgbClr val="E9EAEE"/>
            </a:gs>
            <a:gs pos="42999">
              <a:srgbClr val="F6F7F9"/>
            </a:gs>
            <a:gs pos="59000">
              <a:srgbClr val="E9EAEE"/>
            </a:gs>
            <a:gs pos="69000">
              <a:srgbClr val="FAFAFA"/>
            </a:gs>
            <a:gs pos="78999">
              <a:srgbClr val="E9EAEE"/>
            </a:gs>
            <a:gs pos="87161">
              <a:srgbClr val="E9EAEE"/>
            </a:gs>
            <a:gs pos="94000">
              <a:srgbClr val="F6F7F9"/>
            </a:gs>
            <a:gs pos="100000">
              <a:srgbClr val="F6F7F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910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8208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731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6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8235" indent="-36823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7844" indent="-30686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7452" indent="-2454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18434" indent="-2454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09411" indent="-2454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00728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91763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82804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73846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44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82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12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6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189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4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285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328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0"/>
            <a:ext cx="10614417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ПРЕБЫВАНИЯ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1</a:t>
            </a:fld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7" y="792260"/>
            <a:ext cx="11552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условием безопасного пребывания человека на льду является соответствие толщины льда прилагаемой нагрузке: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одного человека не менее 7 см;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толщина льда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одиночного катания на коньках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 а для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массового катания 25 см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совершения пешей переправы 15 см и 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проезда автомобилей не менее 30 см.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пребывания человека в воде: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+24°С время безопасного пребывания 7-9 часов,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+5 - +15°С - от 3,5 часов до 4,5 часов;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температура воды +2 - +3°С оказывается смертельной для человека через 10-15 мин;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-2°С – смерть может наступить через 5-8 мин.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прочный: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прозрачный лёд с зеленоватым или синеватым оттенком;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открытом бесснежном пространстве лёд всегда толще.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онкий (опасный):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 более тонок на течении, особенно быстром, на глубоких и открытых для ветра местах; над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торфяным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 работающих гидротехнических сооружений;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местах, где растет камыш, тростник и другие водные растения.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233" y="5652826"/>
            <a:ext cx="11319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опьянения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образовался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43" y="1129312"/>
            <a:ext cx="2231898" cy="143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565436"/>
            <a:ext cx="2678861" cy="1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БЕЗОПАСНОСТИ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2</a:t>
            </a:fld>
            <a:endParaRPr lang="ru-RU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5" y="822225"/>
            <a:ext cx="10272582" cy="5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ВЫ ПРОВАЛИЛИСЬ ПОД ЛЕД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67" y="990600"/>
            <a:ext cx="671545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паниковать;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резких движений, стабилизировать дыхание;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раскинуть руки в стороны и постараться зацепиться за кромку льда, чтобы не погрузиться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перебраться к тому краю полыньи, где течение не увлечет Вас под лед;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осторожно, не обламывая кромку, без резких движений, наползая грудью, лечь на край льда, забросить на него одну, а затем и другую ногу.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 выдержал, медленно, откатиться от кромки и ползти к берегу; передвигаться нужно в ту сторону, откуда пришли, ведь там лед уже проверен на прочность.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2" y="1467778"/>
            <a:ext cx="5264882" cy="4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ОФИЦИАЛЬНЫЙ ИНТЕРНЕТ-ПОРТАЛ МЧС РОССИИ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326360"/>
            <a:ext cx="11319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по правилам поведения на льду можно ознакомиться на сайте МЧС России по адресу: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https://mchs.gov.ru/deyatelnost/bezopasnost-grazhdan/pravila-povedeniya-na-ldu-i-vyezd-na-perepravu_7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42527</TotalTime>
  <Words>470</Words>
  <Application>Microsoft Office PowerPoint</Application>
  <PresentationFormat>Широкоэкранный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1_Оформление по умолчанию</vt:lpstr>
      <vt:lpstr>ОСОБЕННОСТИ ПРЕБЫВАНИЯ НА ЛЬДУ</vt:lpstr>
      <vt:lpstr>ПРАВИЛА БЕЗОПАСНОСТИ НА ЛЬДУ</vt:lpstr>
      <vt:lpstr>ЧТО ДЕЛАТЬ, ЕСЛИ ВЫ ПРОВАЛИЛИСЬ ПОД ЛЕД</vt:lpstr>
      <vt:lpstr>ОФИЦИАЛЬНЫЙ ИНТЕРНЕТ-ПОРТАЛ МЧС РОССИИ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Левин Евгений Иванович</cp:lastModifiedBy>
  <cp:revision>2193</cp:revision>
  <cp:lastPrinted>2021-09-02T09:26:07Z</cp:lastPrinted>
  <dcterms:created xsi:type="dcterms:W3CDTF">2012-08-30T13:06:00Z</dcterms:created>
  <dcterms:modified xsi:type="dcterms:W3CDTF">2022-12-28T09:15:49Z</dcterms:modified>
</cp:coreProperties>
</file>