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7" r:id="rId2"/>
    <p:sldId id="269" r:id="rId3"/>
    <p:sldId id="282" r:id="rId4"/>
    <p:sldId id="284" r:id="rId5"/>
    <p:sldId id="270" r:id="rId6"/>
    <p:sldId id="280" r:id="rId7"/>
    <p:sldId id="285" r:id="rId8"/>
    <p:sldId id="289" r:id="rId9"/>
  </p:sldIdLst>
  <p:sldSz cx="12188825" cy="6858000"/>
  <p:notesSz cx="6858000" cy="9144000"/>
  <p:custDataLst>
    <p:tags r:id="rId12"/>
  </p:custDataLst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1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howGuides="1">
      <p:cViewPr varScale="1">
        <p:scale>
          <a:sx n="114" d="100"/>
          <a:sy n="114" d="100"/>
        </p:scale>
        <p:origin x="414" y="114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7" d="100"/>
          <a:sy n="87" d="100"/>
        </p:scale>
        <p:origin x="301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31F9DBB-FBF6-4D34-8492-FE71ED83D7A0}" type="datetime1">
              <a:rPr lang="ru-RU" smtClean="0"/>
              <a:t>29.04.2022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3386A95-D0A4-44B9-98DA-3665758D826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9847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8238AF8-9BBF-48D1-A5FA-6D79D55F1AFE}" type="datetime1">
              <a:rPr lang="ru-RU" noProof="0" smtClean="0"/>
              <a:t>29.04.2022</a:t>
            </a:fld>
            <a:endParaRPr lang="ru-RU" noProof="0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C3821A9-1C31-4760-BDBC-9A0BA471B1B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221613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dirty="0"/>
              <a:t>ПРИМЕЧАНИЕ. Чтобы заменить рисунок, просто выделите и удалите его. Затем щелкните значок вставки рисунка, чтобы заменить его собственным изображением.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FC3821A9-1C31-4760-BDBC-9A0BA471B1B7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0022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A2CC701-D80A-463B-8415-A85485312088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3279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3821A9-1C31-4760-BDBC-9A0BA471B1B7}" type="slidenum">
              <a:rPr lang="ru-RU" noProof="0" smtClean="0"/>
              <a:t>5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76160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3821A9-1C31-4760-BDBC-9A0BA471B1B7}" type="slidenum">
              <a:rPr lang="ru-RU" noProof="0" smtClean="0"/>
              <a:t>6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13803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2" y="1643064"/>
            <a:ext cx="9144002" cy="2928936"/>
          </a:xfrm>
        </p:spPr>
        <p:txBody>
          <a:bodyPr rtlCol="0">
            <a:noAutofit/>
          </a:bodyPr>
          <a:lstStyle>
            <a:lvl1pPr algn="ctr" rtl="0">
              <a:lnSpc>
                <a:spcPct val="80000"/>
              </a:lnSpc>
              <a:defRPr sz="5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3" y="4572000"/>
            <a:ext cx="9144000" cy="1066799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363B9FA-EE34-4CFB-B159-5D5336834B29}" type="datetime1">
              <a:rPr lang="ru-RU" smtClean="0"/>
              <a:t>29.04.2022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259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7EE7764-C9DF-473E-83EB-768AA5A2657A}" type="datetime1">
              <a:rPr lang="ru-RU" smtClean="0"/>
              <a:t>29.04.2022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325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3212" y="1462088"/>
            <a:ext cx="3124201" cy="1966912"/>
          </a:xfrm>
        </p:spPr>
        <p:txBody>
          <a:bodyPr rtlCol="0" anchor="b">
            <a:normAutofit/>
          </a:bodyPr>
          <a:lstStyle>
            <a:lvl1pPr algn="l" rtl="0">
              <a:defRPr sz="3600" b="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3" y="685800"/>
            <a:ext cx="6477000" cy="5486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23211" y="3429000"/>
            <a:ext cx="3124201" cy="18288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1D797C6-7DFF-481F-A471-F2B9B7254EBC}" type="datetime1">
              <a:rPr lang="ru-RU" smtClean="0"/>
              <a:t>29.04.2022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639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 bwMode="gray">
          <a:xfrm>
            <a:off x="7313612" y="0"/>
            <a:ext cx="4191002" cy="6858000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74660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13522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3212" y="1643063"/>
            <a:ext cx="3124201" cy="2776537"/>
          </a:xfrm>
        </p:spPr>
        <p:txBody>
          <a:bodyPr rtlCol="0" anchor="b">
            <a:normAutofit/>
          </a:bodyPr>
          <a:lstStyle>
            <a:lvl1pPr algn="l" rtl="0">
              <a:defRPr sz="3600" b="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 bwMode="gray">
          <a:xfrm rot="120000">
            <a:off x="654916" y="532501"/>
            <a:ext cx="6103614" cy="571589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 bwMode="gray">
          <a:xfrm>
            <a:off x="745586" y="609600"/>
            <a:ext cx="5914664" cy="5562600"/>
          </a:xfrm>
          <a:solidFill>
            <a:srgbClr val="FFFFFF">
              <a:shade val="85000"/>
            </a:srgbClr>
          </a:solidFill>
          <a:ln w="152400" cap="flat" cmpd="sng">
            <a:solidFill>
              <a:srgbClr val="FFFFFF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5400" h="19050"/>
            <a:contourClr>
              <a:srgbClr val="FFFFFF"/>
            </a:contourClr>
          </a:sp3d>
        </p:spPr>
        <p:txBody>
          <a:bodyPr tIns="4572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23212" y="4423913"/>
            <a:ext cx="3124201" cy="1748287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D70D8EC-2B11-46BD-81CA-8B4B56499ABD}" type="datetime1">
              <a:rPr lang="ru-RU" smtClean="0"/>
              <a:t>29.04.2022</a:t>
            </a:fld>
            <a:endParaRPr lang="ru-RU" dirty="0"/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547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9A4CE2-D029-4587-8791-4EAAC4ED9FE9}" type="datetime1">
              <a:rPr lang="ru-RU" smtClean="0"/>
              <a:t>29.04.2022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487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18612" y="685801"/>
            <a:ext cx="1828801" cy="54864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1413" y="685800"/>
            <a:ext cx="7924799" cy="5486400"/>
          </a:xfrm>
        </p:spPr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1C68F54-1097-48C5-8AAF-59F3456CD09B}" type="datetime1">
              <a:rPr lang="ru-RU" smtClean="0"/>
              <a:t>29.04.2022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322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 с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2" y="4843464"/>
            <a:ext cx="9144002" cy="947736"/>
          </a:xfrm>
        </p:spPr>
        <p:txBody>
          <a:bodyPr rtlCol="0">
            <a:normAutofit/>
          </a:bodyPr>
          <a:lstStyle>
            <a:lvl1pPr algn="ctr" rtl="0">
              <a:lnSpc>
                <a:spcPct val="80000"/>
              </a:lnSpc>
              <a:defRPr sz="5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3" y="5791200"/>
            <a:ext cx="9144000" cy="457200"/>
          </a:xfrm>
        </p:spPr>
        <p:txBody>
          <a:bodyPr wrap="square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 bwMode="gray">
          <a:xfrm rot="185582">
            <a:off x="1414576" y="762623"/>
            <a:ext cx="2947013" cy="368446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1" name="Рисунок 10" descr="Пустой заполнитель, вместо которого можно добавить изображение. Щелкните заполнитель и выберите изображение, которое требуется добавить."/>
          <p:cNvSpPr>
            <a:spLocks noGrp="1"/>
          </p:cNvSpPr>
          <p:nvPr>
            <p:ph type="pic" sz="quarter" idx="13"/>
          </p:nvPr>
        </p:nvSpPr>
        <p:spPr bwMode="gray">
          <a:xfrm>
            <a:off x="1634550" y="917753"/>
            <a:ext cx="2592388" cy="3314700"/>
          </a:xfr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45720" indent="0" algn="ctr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 bwMode="gray">
          <a:xfrm rot="120000">
            <a:off x="4600738" y="740343"/>
            <a:ext cx="2947013" cy="368446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2" name="Рисунок 10" descr="Пустой заполнитель, вместо которого можно добавить изображение. Щелкните заполнитель и выберите изображение, которое требуется добавить."/>
          <p:cNvSpPr>
            <a:spLocks noGrp="1"/>
          </p:cNvSpPr>
          <p:nvPr>
            <p:ph type="pic" sz="quarter" idx="14"/>
          </p:nvPr>
        </p:nvSpPr>
        <p:spPr bwMode="gray">
          <a:xfrm>
            <a:off x="4787507" y="917753"/>
            <a:ext cx="2592388" cy="3314700"/>
          </a:xfr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45720" indent="0" algn="ctr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 bwMode="gray">
          <a:xfrm rot="21480000">
            <a:off x="7775260" y="727477"/>
            <a:ext cx="2947013" cy="368446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3" name="Рисунок 10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5"/>
          </p:nvPr>
        </p:nvSpPr>
        <p:spPr bwMode="gray">
          <a:xfrm>
            <a:off x="7940463" y="917753"/>
            <a:ext cx="2592388" cy="3314701"/>
          </a:xfr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45720" indent="0" algn="ctr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7375D7F-A2C4-460F-8ED7-01465D1CA819}" type="datetime1">
              <a:rPr lang="ru-RU" smtClean="0"/>
              <a:t>29.04.2022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100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Альтернативный титульный слайд с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3" y="4843464"/>
            <a:ext cx="9144002" cy="947736"/>
          </a:xfrm>
        </p:spPr>
        <p:txBody>
          <a:bodyPr rtlCol="0">
            <a:normAutofit/>
          </a:bodyPr>
          <a:lstStyle>
            <a:lvl1pPr algn="ctr" rtl="0">
              <a:lnSpc>
                <a:spcPct val="80000"/>
              </a:lnSpc>
              <a:defRPr sz="5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3" y="5791200"/>
            <a:ext cx="9144000" cy="457200"/>
          </a:xfrm>
        </p:spPr>
        <p:txBody>
          <a:bodyPr wrap="square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11" name="Рисунок 10" descr="Пустой заполнитель, вместо которого можно добавить изображение. Щелкните заполнитель и выберите изображение, которое требуется добавить."/>
          <p:cNvSpPr>
            <a:spLocks noGrp="1"/>
          </p:cNvSpPr>
          <p:nvPr>
            <p:ph type="pic" sz="quarter" idx="13"/>
          </p:nvPr>
        </p:nvSpPr>
        <p:spPr>
          <a:xfrm>
            <a:off x="1853090" y="685800"/>
            <a:ext cx="2743200" cy="3913632"/>
          </a:xfrm>
          <a:solidFill>
            <a:schemeClr val="bg1">
              <a:lumMod val="95000"/>
            </a:schemeClr>
          </a:solidFill>
          <a:ln w="1270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2" name="Рисунок 10" descr="Пустой заполнитель, вместо которого можно добавить изображение. Щелкните заполнитель и выберите изображение, которое требуется добавить."/>
          <p:cNvSpPr>
            <a:spLocks noGrp="1"/>
          </p:cNvSpPr>
          <p:nvPr>
            <p:ph type="pic" sz="quarter" idx="14"/>
          </p:nvPr>
        </p:nvSpPr>
        <p:spPr>
          <a:xfrm>
            <a:off x="4722812" y="685800"/>
            <a:ext cx="2743200" cy="3913632"/>
          </a:xfrm>
          <a:solidFill>
            <a:schemeClr val="bg1">
              <a:lumMod val="95000"/>
            </a:schemeClr>
          </a:solidFill>
          <a:ln w="1270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lIns="91440" tIns="457200" rIns="91440" bIns="45720" rtlCol="0">
            <a:normAutofit/>
          </a:bodyPr>
          <a:lstStyle>
            <a:lvl1pPr marL="0" indent="-228600" algn="ctr">
              <a:buNone/>
              <a:defRPr/>
            </a:lvl1pPr>
          </a:lstStyle>
          <a:p>
            <a:pPr marL="45720" lvl="0" indent="0" algn="ctr"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3" name="Рисунок 10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5"/>
          </p:nvPr>
        </p:nvSpPr>
        <p:spPr>
          <a:xfrm>
            <a:off x="7592534" y="685800"/>
            <a:ext cx="2743200" cy="3913632"/>
          </a:xfrm>
          <a:solidFill>
            <a:schemeClr val="bg1">
              <a:lumMod val="95000"/>
            </a:schemeClr>
          </a:solidFill>
          <a:ln w="1270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lIns="91440" tIns="457200" rIns="91440" bIns="45720" rtlCol="0">
            <a:normAutofit/>
          </a:bodyPr>
          <a:lstStyle>
            <a:lvl1pPr marL="0" indent="-228600" algn="ctr">
              <a:buNone/>
              <a:defRPr/>
            </a:lvl1pPr>
          </a:lstStyle>
          <a:p>
            <a:pPr marL="45720" lvl="0" indent="0" algn="ctr"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65C46DC-6BC4-44CF-AF17-1029EE78C500}" type="datetime1">
              <a:rPr lang="ru-RU" smtClean="0"/>
              <a:t>29.04.2022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260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72A7B7-A271-4C59-9C4B-71BD3AE34B57}" type="datetime1">
              <a:rPr lang="ru-RU" smtClean="0"/>
              <a:t>29.04.2022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188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объект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 bwMode="gray">
          <a:xfrm>
            <a:off x="2159492" y="0"/>
            <a:ext cx="9345120" cy="6858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524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5612" y="319088"/>
            <a:ext cx="7670802" cy="1143000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 bwMode="gray">
          <a:xfrm rot="21379692">
            <a:off x="322262" y="211183"/>
            <a:ext cx="1542449" cy="2051702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4" name="Рисунок 1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3"/>
          </p:nvPr>
        </p:nvSpPr>
        <p:spPr bwMode="gray">
          <a:xfrm rot="180000">
            <a:off x="357415" y="280969"/>
            <a:ext cx="1446157" cy="1965874"/>
          </a:xfr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  <a:miter lim="800000"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txBody>
          <a:bodyPr tIns="182880" rtlCol="0">
            <a:normAutofit/>
          </a:bodyPr>
          <a:lstStyle>
            <a:lvl1pPr marL="45720" indent="0" algn="ctr">
              <a:buNone/>
              <a:defRPr sz="16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95612" y="1643063"/>
            <a:ext cx="7670802" cy="4529137"/>
          </a:xfrm>
        </p:spPr>
        <p:txBody>
          <a:bodyPr rtlCol="0"/>
          <a:lstStyle>
            <a:lvl5pPr>
              <a:defRPr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3098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13522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D303B1A-2E8C-46C0-B956-C5C997A98AC1}" type="datetime1">
              <a:rPr lang="ru-RU" smtClean="0"/>
              <a:t>29.04.2022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59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3" y="1643064"/>
            <a:ext cx="9144002" cy="2928936"/>
          </a:xfrm>
        </p:spPr>
        <p:txBody>
          <a:bodyPr rtlCol="0" anchor="b">
            <a:normAutofit/>
          </a:bodyPr>
          <a:lstStyle>
            <a:lvl1pPr algn="ctr" rtl="0">
              <a:lnSpc>
                <a:spcPct val="80000"/>
              </a:lnSpc>
              <a:defRPr sz="5600" b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522413" y="4572000"/>
            <a:ext cx="9144000" cy="1066799"/>
          </a:xfrm>
        </p:spPr>
        <p:txBody>
          <a:bodyPr rtlCol="0"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29C3612-F9EE-4C81-83C0-67272496722B}" type="datetime1">
              <a:rPr lang="ru-RU" smtClean="0"/>
              <a:t>29.04.2022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233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2412" y="1643063"/>
            <a:ext cx="4480560" cy="452913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85854" y="1643063"/>
            <a:ext cx="4480560" cy="452913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532F378-5FDB-4203-8C6A-EDFD0C180B56}" type="datetime1">
              <a:rPr lang="ru-RU" smtClean="0"/>
              <a:t>29.04.2022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626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4" y="1624372"/>
            <a:ext cx="4480560" cy="737828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2414" y="2438400"/>
            <a:ext cx="4480560" cy="37337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5854" y="1624372"/>
            <a:ext cx="4480560" cy="737828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85854" y="2438400"/>
            <a:ext cx="4480560" cy="37337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4886E6A-6AC2-4845-8762-38446FE3059E}" type="datetime1">
              <a:rPr lang="ru-RU" smtClean="0"/>
              <a:t>29.04.2022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443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20CE2BD-2545-4A65-A4E4-6C904D6E9400}" type="datetime1">
              <a:rPr lang="ru-RU" smtClean="0"/>
              <a:t>29.04.2022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429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gray">
          <a:xfrm>
            <a:off x="684211" y="0"/>
            <a:ext cx="10820402" cy="6858000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8366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13522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31908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522414" y="1643063"/>
            <a:ext cx="9144000" cy="4529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507885" y="6400801"/>
            <a:ext cx="6796327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456612" y="6400801"/>
            <a:ext cx="11676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1F32776F-04BE-43FC-8BAC-C35D989A0425}" type="datetime1">
              <a:rPr lang="ru-RU" noProof="0" smtClean="0"/>
              <a:t>29.04.2022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752012" y="6400801"/>
            <a:ext cx="9144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F25A965E-3C11-4F28-82DC-E30D63FAC43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47839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50" r:id="rId4"/>
    <p:sldLayoutId id="214748366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5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9.xml"/><Relationship Id="rId4" Type="http://schemas.microsoft.com/office/2007/relationships/media" Target="../media/media3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ru-RU" sz="5000" dirty="0"/>
              <a:t>Проект «Полезные сладости»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ru-RU" dirty="0"/>
              <a:t>Автор: </a:t>
            </a:r>
            <a:r>
              <a:rPr lang="ru-RU" dirty="0" err="1"/>
              <a:t>Бузилова</a:t>
            </a:r>
            <a:r>
              <a:rPr lang="ru-RU" dirty="0"/>
              <a:t> Ксения, ученица 2 класса</a:t>
            </a:r>
          </a:p>
        </p:txBody>
      </p:sp>
      <p:pic>
        <p:nvPicPr>
          <p:cNvPr id="11" name="Рисунок 10" descr="Изображение выглядит как человек, внутренний, маленький&#10;&#10;Автоматически созданное описание">
            <a:extLst>
              <a:ext uri="{FF2B5EF4-FFF2-40B4-BE49-F238E27FC236}">
                <a16:creationId xmlns:a16="http://schemas.microsoft.com/office/drawing/2014/main" id="{40E9C184-69A3-442E-95B8-993ABA910A49}"/>
              </a:ext>
            </a:extLst>
          </p:cNvPr>
          <p:cNvPicPr>
            <a:picLocks noGrp="1"/>
          </p:cNvPicPr>
          <p:nvPr>
            <p:ph type="pic"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1" b="200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C5D6B2E-123D-4D5A-B06D-D9130F5DA589}"/>
              </a:ext>
            </a:extLst>
          </p:cNvPr>
          <p:cNvPicPr>
            <a:picLocks noGrp="1"/>
          </p:cNvPicPr>
          <p:nvPr>
            <p:ph type="pic" sz="quarter" idx="1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" b="1992"/>
          <a:stretch>
            <a:fillRect/>
          </a:stretch>
        </p:blipFill>
        <p:spPr bwMode="auto">
          <a:xfrm>
            <a:off x="7940675" y="917575"/>
            <a:ext cx="2592388" cy="33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7BB458D-6756-492C-9B08-F93E0E99471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/>
          <a:srcRect t="2051" b="2051"/>
          <a:stretch>
            <a:fillRect/>
          </a:stretch>
        </p:blipFill>
        <p:spPr>
          <a:xfrm>
            <a:off x="1635125" y="917575"/>
            <a:ext cx="2592388" cy="3314700"/>
          </a:xfrm>
          <a:prstGeom prst="rect">
            <a:avLst/>
          </a:prstGeom>
        </p:spPr>
      </p:pic>
      <p:pic>
        <p:nvPicPr>
          <p:cNvPr id="2" name="zastavka-zhit-zdorovo-melodija">
            <a:hlinkClick r:id="" action="ppaction://media"/>
            <a:extLst>
              <a:ext uri="{FF2B5EF4-FFF2-40B4-BE49-F238E27FC236}">
                <a16:creationId xmlns:a16="http://schemas.microsoft.com/office/drawing/2014/main" id="{79B8D539-130E-4405-90DC-D663F23588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90275" y="6122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1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Актуальность темы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r>
              <a:rPr lang="ru-RU" dirty="0"/>
              <a:t>Сложно найти человека, полностью равнодушного к сладкому. Изысканная коробка конфет считается отличным подарком, именинный пирог – неотъемлемой частью празднования дня рождения. Но все вокруг говорят, что есть сладкое – вредно! Поэтому тема сладостей актуальна во все времена как для детей, так и для их родителей.</a:t>
            </a:r>
          </a:p>
        </p:txBody>
      </p:sp>
    </p:spTree>
    <p:extLst>
      <p:ext uri="{BB962C8B-B14F-4D97-AF65-F5344CB8AC3E}">
        <p14:creationId xmlns:p14="http://schemas.microsoft.com/office/powerpoint/2010/main" val="347625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E80A93-B5AB-4742-93A4-5190BDA8C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Цель:</a:t>
            </a:r>
            <a:r>
              <a:rPr lang="ru-RU" dirty="0"/>
              <a:t> показать, что сладости могут быть полезными.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3193AA-7D8F-45F5-B330-8129893A28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ru-RU" dirty="0"/>
              <a:t>Задачи: </a:t>
            </a:r>
          </a:p>
          <a:p>
            <a:pPr lvl="0"/>
            <a:r>
              <a:rPr lang="ru-RU" dirty="0"/>
              <a:t>Изучение полезных и вредных свойств сладостей  </a:t>
            </a:r>
          </a:p>
          <a:p>
            <a:pPr lvl="0"/>
            <a:r>
              <a:rPr lang="ru-RU" dirty="0"/>
              <a:t>Анкетирование обучающихся </a:t>
            </a:r>
            <a:r>
              <a:rPr lang="ru-RU" dirty="0" err="1"/>
              <a:t>Коточиговской</a:t>
            </a:r>
            <a:r>
              <a:rPr lang="ru-RU" dirty="0"/>
              <a:t> школы</a:t>
            </a:r>
          </a:p>
          <a:p>
            <a:pPr lvl="0"/>
            <a:r>
              <a:rPr lang="ru-RU" dirty="0"/>
              <a:t>Подбор рецептов полезных сладостей </a:t>
            </a:r>
          </a:p>
          <a:p>
            <a:pPr lvl="0"/>
            <a:r>
              <a:rPr lang="ru-RU" dirty="0"/>
              <a:t>Изготовление полезных сладостей своими руками</a:t>
            </a:r>
          </a:p>
          <a:p>
            <a:pPr lvl="0"/>
            <a:endParaRPr lang="ru-RU" dirty="0"/>
          </a:p>
          <a:p>
            <a:pPr marL="45720" indent="0">
              <a:buNone/>
            </a:pPr>
            <a:r>
              <a:rPr lang="ru-RU" b="1" dirty="0"/>
              <a:t>Объект исследования</a:t>
            </a:r>
            <a:r>
              <a:rPr lang="ru-RU" dirty="0"/>
              <a:t>: продукты питания</a:t>
            </a:r>
          </a:p>
          <a:p>
            <a:pPr marL="45720" indent="0">
              <a:buNone/>
            </a:pPr>
            <a:r>
              <a:rPr lang="ru-RU" b="1" dirty="0"/>
              <a:t>Предмет исследования:</a:t>
            </a:r>
            <a:r>
              <a:rPr lang="ru-RU" dirty="0"/>
              <a:t> вредные и полезные свойства сладостей.</a:t>
            </a:r>
          </a:p>
          <a:p>
            <a:pPr lvl="0"/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186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40894F-EE38-4981-A12B-2822BE3D0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Гипотеза исследования: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963C36-183E-45FA-8E55-1C2A139310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" lvl="0" indent="0">
              <a:buNone/>
            </a:pPr>
            <a:r>
              <a:rPr lang="ru-RU" dirty="0"/>
              <a:t>если изучить свойства сладкого и влияние этих свойств на организм, то можно научиться готовить полезные сладости.</a:t>
            </a:r>
          </a:p>
          <a:p>
            <a:pPr marL="45720" lvl="0" indent="0">
              <a:buNone/>
            </a:pPr>
            <a:endParaRPr lang="ru-RU" dirty="0"/>
          </a:p>
          <a:p>
            <a:pPr marL="45720" lvl="0" indent="0">
              <a:buNone/>
            </a:pPr>
            <a:r>
              <a:rPr lang="ru-RU" dirty="0"/>
              <a:t>Методы исследования:</a:t>
            </a:r>
          </a:p>
          <a:p>
            <a:pPr lvl="0"/>
            <a:r>
              <a:rPr lang="ru-RU" dirty="0"/>
              <a:t>Сбор информации </a:t>
            </a:r>
          </a:p>
          <a:p>
            <a:pPr lvl="0"/>
            <a:r>
              <a:rPr lang="ru-RU" dirty="0"/>
              <a:t>Анкетирование</a:t>
            </a:r>
          </a:p>
          <a:p>
            <a:pPr lvl="0"/>
            <a:r>
              <a:rPr lang="ru-RU" dirty="0"/>
              <a:t>Эксперимент </a:t>
            </a:r>
          </a:p>
          <a:p>
            <a:pPr marL="45720" indent="0">
              <a:buNone/>
            </a:pPr>
            <a:endParaRPr lang="ru-RU" dirty="0"/>
          </a:p>
          <a:p>
            <a:pPr marL="45720" indent="0">
              <a:buNone/>
            </a:pPr>
            <a:endParaRPr lang="ru-RU" dirty="0"/>
          </a:p>
          <a:p>
            <a:pPr marL="45720" indent="0">
              <a:buNone/>
            </a:pPr>
            <a:r>
              <a:rPr lang="ru-RU" dirty="0"/>
              <a:t>Практическая значимость проекта состоит в создании книги рецептов домашних сладостей. </a:t>
            </a:r>
          </a:p>
          <a:p>
            <a:pPr lvl="0"/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235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b="1" dirty="0"/>
              <a:t>Теоретическое обоснование проблемы </a:t>
            </a:r>
            <a:endParaRPr lang="ru-RU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A6CE994A-EC8C-4453-864E-3DDB8C5B3A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6688"/>
              </p:ext>
            </p:extLst>
          </p:nvPr>
        </p:nvGraphicFramePr>
        <p:xfrm>
          <a:off x="1522413" y="1643063"/>
          <a:ext cx="9144000" cy="457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1945003238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9207331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Полезные свойства сладкого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Вредные свойства сладкого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61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Способствует выработке в организме серотонина — гормона счастья;</a:t>
                      </a:r>
                    </a:p>
                    <a:p>
                      <a:endParaRPr lang="ru-RU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Шоколад благотворно действует на сердечно-сосудистую систему;</a:t>
                      </a:r>
                    </a:p>
                    <a:p>
                      <a:endParaRPr lang="ru-RU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Фрукты, содержащие сахар — это незаменимый источник аминокислот, витаминов и минералов;</a:t>
                      </a:r>
                    </a:p>
                    <a:p>
                      <a:endParaRPr lang="ru-RU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Флавоноиды, улучшают циркуляцию крови и разрушают тромбы, являющиеся причиной сердечных приступов и других болезней, связанных с нарушением кровообращения.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Избыточное потребление сахара вызывает повышенное образование холестерина, что ведет к раннему атеросклерозу;</a:t>
                      </a:r>
                    </a:p>
                    <a:p>
                      <a:endParaRPr lang="ru-RU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Сладости провоцируют повышение уровня глюкозы, в результате поджелудочная железа начинает вырабатывать все большее количество инсулина, что приводит к развитию диабета;</a:t>
                      </a:r>
                    </a:p>
                    <a:p>
                      <a:endParaRPr lang="ru-RU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Чрезмерное употребление сладкого чревато набором лишних килограммов и ожирением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38900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977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5612" y="319088"/>
            <a:ext cx="7670802" cy="517624"/>
          </a:xfrm>
        </p:spPr>
        <p:txBody>
          <a:bodyPr rtlCol="0"/>
          <a:lstStyle/>
          <a:p>
            <a:pPr lvl="1"/>
            <a:r>
              <a:rPr lang="ru-RU" sz="1800" b="1" dirty="0"/>
              <a:t>Составление книги рецептов «Полезные сладости»</a:t>
            </a:r>
            <a:endParaRPr lang="ru-RU" sz="1400" dirty="0"/>
          </a:p>
        </p:txBody>
      </p:sp>
      <p:pic>
        <p:nvPicPr>
          <p:cNvPr id="7" name="Объект 4">
            <a:extLst>
              <a:ext uri="{FF2B5EF4-FFF2-40B4-BE49-F238E27FC236}">
                <a16:creationId xmlns:a16="http://schemas.microsoft.com/office/drawing/2014/main" id="{91EF48AF-06DC-4C1E-BAAD-C31D314402D4}"/>
              </a:ext>
            </a:extLst>
          </p:cNvPr>
          <p:cNvPicPr>
            <a:picLocks noGrp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0" b="7420"/>
          <a:stretch>
            <a:fillRect/>
          </a:stretch>
        </p:blipFill>
        <p:spPr>
          <a:xfrm>
            <a:off x="549796" y="404664"/>
            <a:ext cx="1116631" cy="1697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C1B5E9D7-7250-4108-82D1-BA31D5B659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Арахисовое пирожное, </a:t>
            </a:r>
          </a:p>
          <a:p>
            <a:r>
              <a:rPr lang="ru-RU" dirty="0"/>
              <a:t>Мини – мороженое, </a:t>
            </a:r>
          </a:p>
          <a:p>
            <a:r>
              <a:rPr lang="ru-RU" dirty="0"/>
              <a:t>Супер – мороженое, </a:t>
            </a:r>
          </a:p>
          <a:p>
            <a:r>
              <a:rPr lang="ru-RU" dirty="0"/>
              <a:t>Снег с лимоном, </a:t>
            </a:r>
          </a:p>
          <a:p>
            <a:r>
              <a:rPr lang="ru-RU" dirty="0"/>
              <a:t>Шоколадный банан, </a:t>
            </a:r>
          </a:p>
        </p:txBody>
      </p:sp>
    </p:spTree>
    <p:extLst>
      <p:ext uri="{BB962C8B-B14F-4D97-AF65-F5344CB8AC3E}">
        <p14:creationId xmlns:p14="http://schemas.microsoft.com/office/powerpoint/2010/main" val="340402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5BCD06-7C84-4B8D-A540-8DCCD7DBB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2" y="-171400"/>
            <a:ext cx="9144000" cy="1143000"/>
          </a:xfrm>
        </p:spPr>
        <p:txBody>
          <a:bodyPr/>
          <a:lstStyle/>
          <a:p>
            <a:r>
              <a:rPr lang="ru-RU" dirty="0"/>
              <a:t>Изготовление десерта «Снег с лимоном»</a:t>
            </a:r>
          </a:p>
        </p:txBody>
      </p:sp>
      <p:pic>
        <p:nvPicPr>
          <p:cNvPr id="3" name="IMG_4797">
            <a:hlinkClick r:id="" action="ppaction://media"/>
            <a:extLst>
              <a:ext uri="{FF2B5EF4-FFF2-40B4-BE49-F238E27FC236}">
                <a16:creationId xmlns:a16="http://schemas.microsoft.com/office/drawing/2014/main" id="{7B561109-A581-4086-9140-1BFAF7BB7E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01924" y="1124744"/>
            <a:ext cx="5201816" cy="52018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A4BDA8-0D03-4239-80A7-1399649FD8BC}"/>
              </a:ext>
            </a:extLst>
          </p:cNvPr>
          <p:cNvSpPr txBox="1"/>
          <p:nvPr/>
        </p:nvSpPr>
        <p:spPr>
          <a:xfrm>
            <a:off x="7030516" y="1091872"/>
            <a:ext cx="43204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Размельчили крекеры до мелкой крошки. Добавили сливочное масло, коричневый сахар и соль и смешали, чтобы масса была похожа на влажный песок. </a:t>
            </a:r>
          </a:p>
          <a:p>
            <a:endParaRPr lang="ru-RU" sz="1400" dirty="0"/>
          </a:p>
          <a:p>
            <a:r>
              <a:rPr lang="ru-RU" sz="1400" dirty="0"/>
              <a:t>Сбрызнули кулинарным спреем форму и плотно прижали массу из крекеров на её дно. </a:t>
            </a:r>
          </a:p>
          <a:p>
            <a:r>
              <a:rPr lang="ru-RU" sz="1400" dirty="0"/>
              <a:t>Поставили в холодильник до готовности к использованию. </a:t>
            </a:r>
          </a:p>
          <a:p>
            <a:endParaRPr lang="ru-RU" sz="1400" dirty="0"/>
          </a:p>
          <a:p>
            <a:r>
              <a:rPr lang="ru-RU" sz="1400" dirty="0"/>
              <a:t>В большой миске смешали сливочный сыр, сгущенное молоко и яйцо, и взбили миксером до однородной консистенции, примерно 2 минуты. Добавили цедру лимона и сок и взбивали до полного смешивания, еще 30 секунд. </a:t>
            </a:r>
          </a:p>
          <a:p>
            <a:endParaRPr lang="ru-RU" sz="1400" dirty="0"/>
          </a:p>
          <a:p>
            <a:r>
              <a:rPr lang="ru-RU" sz="1400" dirty="0"/>
              <a:t>В небольшой миске смешали желатин и кипяток и перемешали до полного растворения желатина; подождали 3 минуты, пока остынет. </a:t>
            </a:r>
          </a:p>
          <a:p>
            <a:endParaRPr lang="ru-RU" sz="1400" dirty="0"/>
          </a:p>
          <a:p>
            <a:r>
              <a:rPr lang="ru-RU" sz="1400" dirty="0"/>
              <a:t>Тщательно вмешали желатин в творожный крем. </a:t>
            </a:r>
          </a:p>
          <a:p>
            <a:r>
              <a:rPr lang="ru-RU" sz="1400" dirty="0"/>
              <a:t>Выложили начинку на корж. Поставили в холодильник на ночь. Утром нарезали десерт на порции.</a:t>
            </a:r>
          </a:p>
        </p:txBody>
      </p:sp>
      <p:pic>
        <p:nvPicPr>
          <p:cNvPr id="5" name="pesenka-mashi-varenye">
            <a:hlinkClick r:id="" action="ppaction://media"/>
            <a:extLst>
              <a:ext uri="{FF2B5EF4-FFF2-40B4-BE49-F238E27FC236}">
                <a16:creationId xmlns:a16="http://schemas.microsoft.com/office/drawing/2014/main" id="{5BFC182C-CEEC-4A2A-A7C2-E0454D9AB0F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368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86901" y="61703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3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8A6251-4E88-4588-8778-B9C58284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Выводы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12B3B8-98BE-4994-985C-2A5B69AF5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Сладкое может быть полезно для здоровья. </a:t>
            </a:r>
          </a:p>
          <a:p>
            <a:pPr lvl="0"/>
            <a:r>
              <a:rPr lang="ru-RU" dirty="0"/>
              <a:t>Рецепты из нашей книги может легко и просто приготовить даже ребёнок самостоятельно или с помощью взрослого.</a:t>
            </a:r>
          </a:p>
        </p:txBody>
      </p:sp>
      <p:pic>
        <p:nvPicPr>
          <p:cNvPr id="4" name="zastavka-zhit-zdorovo-melodija">
            <a:hlinkClick r:id="" action="ppaction://media"/>
            <a:extLst>
              <a:ext uri="{FF2B5EF4-FFF2-40B4-BE49-F238E27FC236}">
                <a16:creationId xmlns:a16="http://schemas.microsoft.com/office/drawing/2014/main" id="{2F6ACA09-44E2-46B2-A563-5A7A962BA6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90275" y="6122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8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848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Деликатесы (16x9)">
  <a:themeElements>
    <a:clrScheme name="FoodGourmet">
      <a:dk1>
        <a:srgbClr val="4D0511"/>
      </a:dk1>
      <a:lt1>
        <a:sysClr val="window" lastClr="FFFFFF"/>
      </a:lt1>
      <a:dk2>
        <a:srgbClr val="000000"/>
      </a:dk2>
      <a:lt2>
        <a:srgbClr val="DDDDDD"/>
      </a:lt2>
      <a:accent1>
        <a:srgbClr val="CA2A1E"/>
      </a:accent1>
      <a:accent2>
        <a:srgbClr val="EE6612"/>
      </a:accent2>
      <a:accent3>
        <a:srgbClr val="EBA61D"/>
      </a:accent3>
      <a:accent4>
        <a:srgbClr val="70A22E"/>
      </a:accent4>
      <a:accent5>
        <a:srgbClr val="359986"/>
      </a:accent5>
      <a:accent6>
        <a:srgbClr val="8159A4"/>
      </a:accent6>
      <a:hlink>
        <a:srgbClr val="3777BD"/>
      </a:hlink>
      <a:folHlink>
        <a:srgbClr val="B2B2B2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0895196_TF02901023" id="{E36CCFD1-0AC2-46C3-8627-B47474A99C12}" vid="{94124192-0B5A-44CE-B2F4-7FD526EAF1C3}"/>
    </a:ext>
  </a:extLst>
</a:theme>
</file>

<file path=ppt/theme/theme2.xml><?xml version="1.0" encoding="utf-8"?>
<a:theme xmlns:a="http://schemas.openxmlformats.org/drawingml/2006/main" name="Тема Office">
  <a:themeElements>
    <a:clrScheme name="FoodGourmet">
      <a:dk1>
        <a:srgbClr val="4D0511"/>
      </a:dk1>
      <a:lt1>
        <a:sysClr val="window" lastClr="FFFFFF"/>
      </a:lt1>
      <a:dk2>
        <a:srgbClr val="000000"/>
      </a:dk2>
      <a:lt2>
        <a:srgbClr val="DDDDDD"/>
      </a:lt2>
      <a:accent1>
        <a:srgbClr val="CA2A1E"/>
      </a:accent1>
      <a:accent2>
        <a:srgbClr val="EE6612"/>
      </a:accent2>
      <a:accent3>
        <a:srgbClr val="EBA61D"/>
      </a:accent3>
      <a:accent4>
        <a:srgbClr val="70A22E"/>
      </a:accent4>
      <a:accent5>
        <a:srgbClr val="359986"/>
      </a:accent5>
      <a:accent6>
        <a:srgbClr val="8159A4"/>
      </a:accent6>
      <a:hlink>
        <a:srgbClr val="3777BD"/>
      </a:hlink>
      <a:folHlink>
        <a:srgbClr val="B2B2B2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FoodGourmet">
      <a:dk1>
        <a:srgbClr val="4D0511"/>
      </a:dk1>
      <a:lt1>
        <a:sysClr val="window" lastClr="FFFFFF"/>
      </a:lt1>
      <a:dk2>
        <a:srgbClr val="000000"/>
      </a:dk2>
      <a:lt2>
        <a:srgbClr val="DDDDDD"/>
      </a:lt2>
      <a:accent1>
        <a:srgbClr val="CA2A1E"/>
      </a:accent1>
      <a:accent2>
        <a:srgbClr val="EE6612"/>
      </a:accent2>
      <a:accent3>
        <a:srgbClr val="EBA61D"/>
      </a:accent3>
      <a:accent4>
        <a:srgbClr val="70A22E"/>
      </a:accent4>
      <a:accent5>
        <a:srgbClr val="359986"/>
      </a:accent5>
      <a:accent6>
        <a:srgbClr val="8159A4"/>
      </a:accent6>
      <a:hlink>
        <a:srgbClr val="3777BD"/>
      </a:hlink>
      <a:folHlink>
        <a:srgbClr val="B2B2B2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Пища — подготовка к презентации (широкоэкранный формат)</Template>
  <TotalTime>491</TotalTime>
  <Words>474</Words>
  <Application>Microsoft Office PowerPoint</Application>
  <PresentationFormat>Произвольный</PresentationFormat>
  <Paragraphs>64</Paragraphs>
  <Slides>8</Slides>
  <Notes>4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1" baseType="lpstr">
      <vt:lpstr>Arial</vt:lpstr>
      <vt:lpstr>Cambria</vt:lpstr>
      <vt:lpstr>Деликатесы (16x9)</vt:lpstr>
      <vt:lpstr>Проект «Полезные сладости»</vt:lpstr>
      <vt:lpstr>Актуальность темы</vt:lpstr>
      <vt:lpstr>Цель: показать, что сладости могут быть полезными.</vt:lpstr>
      <vt:lpstr>Гипотеза исследования:</vt:lpstr>
      <vt:lpstr>Теоретическое обоснование проблемы </vt:lpstr>
      <vt:lpstr>Составление книги рецептов «Полезные сладости»</vt:lpstr>
      <vt:lpstr>Изготовление десерта «Снег с лимоном»</vt:lpstr>
      <vt:lpstr>Выводы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«Полезные сладости»</dc:title>
  <dc:creator>Школа</dc:creator>
  <cp:lastModifiedBy>Школа</cp:lastModifiedBy>
  <cp:revision>12</cp:revision>
  <dcterms:created xsi:type="dcterms:W3CDTF">2022-04-26T06:40:52Z</dcterms:created>
  <dcterms:modified xsi:type="dcterms:W3CDTF">2022-04-29T07:50:39Z</dcterms:modified>
</cp:coreProperties>
</file>